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18" r:id="rId2"/>
    <p:sldId id="292" r:id="rId3"/>
    <p:sldId id="387" r:id="rId4"/>
    <p:sldId id="258" r:id="rId5"/>
    <p:sldId id="369" r:id="rId6"/>
    <p:sldId id="402" r:id="rId7"/>
    <p:sldId id="403" r:id="rId8"/>
    <p:sldId id="404" r:id="rId9"/>
    <p:sldId id="405" r:id="rId10"/>
    <p:sldId id="406" r:id="rId11"/>
    <p:sldId id="407" r:id="rId12"/>
    <p:sldId id="415" r:id="rId13"/>
    <p:sldId id="416" r:id="rId14"/>
    <p:sldId id="408" r:id="rId15"/>
    <p:sldId id="409" r:id="rId16"/>
    <p:sldId id="410" r:id="rId17"/>
    <p:sldId id="412" r:id="rId18"/>
    <p:sldId id="411" r:id="rId19"/>
    <p:sldId id="413" r:id="rId20"/>
    <p:sldId id="38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25CE3C-80D8-C470-F91C-53BBDD8C6F25}" name="Liu, Ziping" initials="ZL" userId="S::zliu@semo.edu::6370ff3e-56bd-4548-b1d3-efb3e9b930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56" autoAdjust="0"/>
    <p:restoredTop sz="85523" autoAdjust="0"/>
  </p:normalViewPr>
  <p:slideViewPr>
    <p:cSldViewPr snapToGrid="0">
      <p:cViewPr varScale="1">
        <p:scale>
          <a:sx n="85" d="100"/>
          <a:sy n="85" d="100"/>
        </p:scale>
        <p:origin x="8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DBE90D-6443-45D5-AB73-6A7D0CBCCF8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D21F2D-1907-45F1-9B93-BB1762A94325}" type="pres">
      <dgm:prSet presAssocID="{2FDBE90D-6443-45D5-AB73-6A7D0CBCCF85}" presName="matrix" presStyleCnt="0">
        <dgm:presLayoutVars>
          <dgm:chMax val="1"/>
          <dgm:dir/>
          <dgm:resizeHandles val="exact"/>
        </dgm:presLayoutVars>
      </dgm:prSet>
      <dgm:spPr/>
    </dgm:pt>
  </dgm:ptLst>
  <dgm:cxnLst>
    <dgm:cxn modelId="{0ED6465E-DA6A-4410-A68E-A5C5BDC5C01F}" type="presOf" srcId="{2FDBE90D-6443-45D5-AB73-6A7D0CBCCF85}" destId="{E0D21F2D-1907-45F1-9B93-BB1762A94325}" srcOrd="0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FCED8-506F-49AF-BE73-3D1A33480DE3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94981-F5B7-436B-9962-151FBDD8A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2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94981-F5B7-436B-9962-151FBDD8AD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38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94981-F5B7-436B-9962-151FBDD8AD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18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599E3-8D9F-3F5B-0308-7F5329DEA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90651-91C2-BA19-35EC-A04BA9FD1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1DD5A-2112-6235-85DC-B1B299E85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A9076-7565-CDA6-EDBA-EC296154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AC44E-B761-B97D-C746-ECAB6BB96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29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1B45-B749-84F1-7E0D-232A8B6C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25F5B-9932-7B22-3C88-08AD57BC2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74961-E805-FB33-5A16-E0CFA371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018F-11E0-CA53-A68B-C731CC509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87CFC-CA41-1297-94D3-F89EC65D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80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B2452-1456-A52C-F8D5-3234E07ED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70949-F825-32B2-260B-674118F1E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E993F-73E9-E7AE-2ED3-3D288F24A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06DBD-D9C7-84D2-27D0-26FD25683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78735-00EC-3CA0-1B73-68A025E3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6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9E6AC-BA0C-3CB0-A332-C14B281C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67869-5FC6-53F4-7BC6-5136E5507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B6CE0-9019-D821-C2F3-C78CF2C5C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96E9F-D2BE-3C4A-D26A-F7C5A5D11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8CC43-53EB-84ED-63B3-9A3403CEE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3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D887-4D96-118D-73A2-1C895A67B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B085A-425F-FD3C-BC71-9A29495F9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4329D-6798-F07C-D487-6101B49A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F25C4-C66D-4341-42FF-9C7C602A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18A81-8750-B962-F8C6-6DA1403A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0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CD042-266E-A796-1A36-96B70B22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36A0C-4A74-A126-7A99-F06853058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CC16C-9EAC-FE9F-396B-0241F7962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9D6F5-EFBE-6874-ED24-0A51C2684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1EDD0-9CCB-FAD1-C4F2-4E43F03F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613EA-8DBD-A257-A690-042711A7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31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ACE6-F826-5B66-2371-F2D502554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6492-1758-D69A-3E6F-15261B003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D8565-447E-7044-9CE0-673F60DC2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E43F8-3C42-54CA-4E92-F6A3940F2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97A32-71E6-549D-B127-599697995C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8A95A3-01EC-6EF0-5031-5E525E62D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274BE6-33F4-D96C-2405-87AEFEDC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FB891F-BE7B-C13D-681A-2C793B09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9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5743-E60C-78E3-4219-5712DC70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DF502-5BB8-D822-01D7-20936C34E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5FAD0-C9E9-80E2-6DFA-0BC166AE6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DCEC0-8357-5413-2403-9992319E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8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9867B-72CF-0811-E65E-1F1A0A928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48B39-123B-5C1E-0B64-6FC3E2859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3C226-40C4-ED8E-9C41-87B4E082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2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E48C-0492-969D-5358-C6C95D650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7FBA1-E0E8-57D0-829D-823FB90F4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7BB11-40DB-E7BF-59DE-E5088FC55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9E303-25F7-D260-0C1E-1C5D9A968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058F-FFC4-BC2B-7574-A9DB1D7F5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D607-D6DB-9EBE-6590-0B6F3CFD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5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B2A1-BC34-EA9A-859D-059A7A66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B26546-3C25-49A1-3B36-715D1745DB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F8061-0760-C9C3-320B-EAD574AF2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327B0-28E5-1E67-61B0-C32CC09E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7E62B-ABB9-605C-5E4E-9BF3E4FF7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D59CD-E644-8A47-6C41-35307D327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5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A9FD8-0BA2-A466-EEFA-529DB251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B1EC5-F665-6631-6BF9-22FB9539D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F9369-7ED6-38A0-734A-DD110F926D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E8669A-962F-4ACD-AB1E-07597AA7AD56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B8940-D37A-E1F1-4E91-FF221089D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86E2C-CD23-0AB2-1973-F43BEF1BE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ok cover with text&#10;&#10;AI-generated content may be incorrect.">
            <a:extLst>
              <a:ext uri="{FF2B5EF4-FFF2-40B4-BE49-F238E27FC236}">
                <a16:creationId xmlns:a16="http://schemas.microsoft.com/office/drawing/2014/main" id="{9B42642B-877C-E7C7-3675-E381E528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070" y="224790"/>
            <a:ext cx="4975860" cy="640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3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9D6A7-2A3F-118C-5233-428ACE370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C5129-A6BB-5844-901F-C51202F73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14.5 Bounded Generic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0D85B-B43C-1B3C-0716-019DDDA6B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407715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restrict a generic type to a specific category, such as a Number type or any of its subtypes, or an Animal type and its subtypes. In such cases, we can </a:t>
            </a:r>
            <a:r>
              <a:rPr lang="en-US" b="1" dirty="0"/>
              <a:t>use the extends keyword along with the bounded type to specify an upper bound for the generic type</a:t>
            </a:r>
            <a:r>
              <a:rPr lang="en-US" dirty="0"/>
              <a:t>. A generic bounded class can be defined using the following format: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49E40-3A6C-DA3F-0047-A11111435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7B162-BEE6-D50D-0F85-35F7B0ECC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331" y="3953702"/>
            <a:ext cx="5363323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22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99E79-1F66-9EAF-ADCB-DBCB77BB5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70C4-45AA-D11D-ADAE-B98BD66A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14.5 Bounded Generic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6B3D3-EF89-E6E2-BD9A-D3161DE0B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407715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Similar as bounded generic class, a bounded generic method can be defined with the following format: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5E7DF-D305-EA71-3DFF-0A9F40259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54A69-7C57-3CE8-1347-065934F9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974" y="2652636"/>
            <a:ext cx="7249537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70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D130ED-48CF-DE6A-092D-CFF2D4C91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river flowing through a canyon&#10;&#10;AI-generated content may be incorrect.">
            <a:extLst>
              <a:ext uri="{FF2B5EF4-FFF2-40B4-BE49-F238E27FC236}">
                <a16:creationId xmlns:a16="http://schemas.microsoft.com/office/drawing/2014/main" id="{99A08AEB-9A82-15B5-D413-4D85F179A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4" b="1143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58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2B82F8-2CF6-E152-31C9-6A7851CF8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ABCA82-178B-5EB1-D62A-670EC8FC3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A25EE-B4FB-4178-AF0E-A1F9A5492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7" b="1250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77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74249-99FC-AEE0-D0F7-AADD0DBF9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9340D-6E9A-A8AA-4164-4AE4AB64F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14.6 Wildcards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F234B-690C-8816-3710-31BCD6AC0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4077153"/>
          </a:xfrm>
          <a:ln>
            <a:noFill/>
          </a:ln>
        </p:spPr>
        <p:txBody>
          <a:bodyPr>
            <a:normAutofit fontScale="85000" lnSpcReduction="20000"/>
          </a:bodyPr>
          <a:lstStyle/>
          <a:p>
            <a:r>
              <a:rPr lang="en-US" dirty="0"/>
              <a:t>In Java, a question mark (?) used within a pair of diamond operators represents a wildcard type. </a:t>
            </a:r>
          </a:p>
          <a:p>
            <a:r>
              <a:rPr lang="en-US" dirty="0"/>
              <a:t>Unlike generic types, </a:t>
            </a:r>
            <a:r>
              <a:rPr lang="en-US" b="1" dirty="0"/>
              <a:t>wildcard types can’t be used to define a class, interface, or method</a:t>
            </a:r>
            <a:r>
              <a:rPr lang="en-US" dirty="0"/>
              <a:t> but are </a:t>
            </a:r>
            <a:r>
              <a:rPr lang="en-US" b="1" i="1" dirty="0"/>
              <a:t>applicable for method parameters, local variable types, fields</a:t>
            </a:r>
            <a:r>
              <a:rPr lang="en-US" dirty="0"/>
              <a:t>, and return types. </a:t>
            </a:r>
          </a:p>
          <a:p>
            <a:r>
              <a:rPr lang="en-US" dirty="0"/>
              <a:t>using wildcard types for return types is generally discouraged as it can introduce unsafe practices if the method's return type is ambiguous.</a:t>
            </a:r>
          </a:p>
          <a:p>
            <a:r>
              <a:rPr lang="en-US" dirty="0"/>
              <a:t>Wildcard types must be enclosed within diamond operators (&lt;&gt;), so they </a:t>
            </a:r>
            <a:r>
              <a:rPr lang="en-US" b="1" i="1" dirty="0"/>
              <a:t>cannot serve as variable declarations</a:t>
            </a:r>
            <a:r>
              <a:rPr lang="en-US" dirty="0"/>
              <a:t>; for instance, T var is valid, but ? var is not. </a:t>
            </a:r>
          </a:p>
          <a:p>
            <a:r>
              <a:rPr lang="en-US" dirty="0"/>
              <a:t>Generics support unbounded and upper-bounded types but lack lower bounds. Wildcard types, on the other hand, support unbounded, upper-bounded, and lower-bounded types.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CF93E-3AD8-0547-8DE3-35F434886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25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58D3E-17E6-067C-8DD3-111D15FA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E0CA-6C60-5EE5-EF7A-94C9E7D3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14.6 Wildcards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5858E-89DA-8FE5-67FA-FCFD60FDA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407715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The syntax for using wildcard types is outlined below: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DD5EF1-1A15-E750-AAE1-30E39B4C4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26D20C-C3F5-790E-DE99-E0FFA38C5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51" y="2359041"/>
            <a:ext cx="7622394" cy="1713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F634F6-8200-EC19-0AF7-D2C18BBC3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50" y="4207121"/>
            <a:ext cx="7602881" cy="141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62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86D67-60C6-996D-56F5-F2B5D2F87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CD35-CC31-EDC7-033D-2F9B42BC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14.7 Inheritance Relationship for Generic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FAEA1-FCF4-9E7E-7675-1ABBE2251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5750380" cy="3550214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dirty="0"/>
              <a:t>If a generic class </a:t>
            </a:r>
            <a:r>
              <a:rPr lang="en-US" dirty="0" err="1"/>
              <a:t>GenericClass</a:t>
            </a:r>
            <a:r>
              <a:rPr lang="en-US" dirty="0"/>
              <a:t> has a subclass </a:t>
            </a:r>
            <a:r>
              <a:rPr lang="en-US" dirty="0" err="1"/>
              <a:t>GenericSubClass</a:t>
            </a:r>
            <a:r>
              <a:rPr lang="en-US" dirty="0"/>
              <a:t>, an IS-A relationship is maintained between them when the same concrete type, say A, is provided as the type parameter for both classes</a:t>
            </a:r>
          </a:p>
          <a:p>
            <a:r>
              <a:rPr lang="en-US" dirty="0"/>
              <a:t>classes </a:t>
            </a:r>
            <a:r>
              <a:rPr lang="en-US" dirty="0" err="1"/>
              <a:t>ClassA</a:t>
            </a:r>
            <a:r>
              <a:rPr lang="en-US" dirty="0"/>
              <a:t> and </a:t>
            </a:r>
            <a:r>
              <a:rPr lang="en-US" dirty="0" err="1"/>
              <a:t>ClassB</a:t>
            </a:r>
            <a:r>
              <a:rPr lang="en-US" dirty="0"/>
              <a:t> have an inheritance relationship. However, when they are used as type arguments for </a:t>
            </a:r>
            <a:r>
              <a:rPr lang="en-US" dirty="0" err="1"/>
              <a:t>GenericClass</a:t>
            </a:r>
            <a:r>
              <a:rPr lang="en-US" dirty="0"/>
              <a:t>, the resulting concrete types </a:t>
            </a:r>
            <a:r>
              <a:rPr lang="en-US" dirty="0" err="1"/>
              <a:t>GenericClass</a:t>
            </a:r>
            <a:r>
              <a:rPr lang="en-US" dirty="0"/>
              <a:t>&lt;A&gt; and </a:t>
            </a:r>
            <a:r>
              <a:rPr lang="en-US" dirty="0" err="1"/>
              <a:t>GenericClass</a:t>
            </a:r>
            <a:r>
              <a:rPr lang="en-US" dirty="0"/>
              <a:t>&lt;B&gt; do not inherit from one another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9344E-E019-1EC4-7D66-F531B2CBB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F9E188-AF2F-4098-6B12-ECFFC320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484" y="1825626"/>
            <a:ext cx="4142194" cy="39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85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9B78A-D10D-7A9F-0781-32BAF6F22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F4B68-A1A3-A284-8747-5CEB9C7D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14.8 Type Erasure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A6D5E-ACEC-3383-7DCE-0544E7788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407715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Java is a strongly typed programming language. To implement generics, the Java compiler uses a process called type erasure, which replaces the undefined type parameter with its bounded type or Object if the type parameter is unbounded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974AD-5596-2D36-8BFB-32C956466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2A75D6-AF3B-2AAF-31F0-785A4A72CCAC}"/>
              </a:ext>
            </a:extLst>
          </p:cNvPr>
          <p:cNvSpPr txBox="1"/>
          <p:nvPr/>
        </p:nvSpPr>
        <p:spPr>
          <a:xfrm>
            <a:off x="1133475" y="3429000"/>
            <a:ext cx="4487635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/>
              <a:t>public class GenericType&lt;T&gt; {</a:t>
            </a:r>
          </a:p>
          <a:p>
            <a:r>
              <a:rPr lang="fr-FR" sz="1400" dirty="0"/>
              <a:t>    private T t;</a:t>
            </a:r>
          </a:p>
          <a:p>
            <a:endParaRPr lang="fr-FR" sz="1400" dirty="0"/>
          </a:p>
          <a:p>
            <a:r>
              <a:rPr lang="fr-FR" sz="1400" dirty="0"/>
              <a:t>Replaced with:</a:t>
            </a:r>
          </a:p>
          <a:p>
            <a:r>
              <a:rPr lang="fr-FR" sz="1400" dirty="0"/>
              <a:t>public class GenericType {</a:t>
            </a:r>
          </a:p>
          <a:p>
            <a:r>
              <a:rPr lang="fr-FR" sz="1400" dirty="0"/>
              <a:t>    private Object 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33E55-6F45-7912-3969-7C020E5CAB09}"/>
              </a:ext>
            </a:extLst>
          </p:cNvPr>
          <p:cNvSpPr txBox="1"/>
          <p:nvPr/>
        </p:nvSpPr>
        <p:spPr>
          <a:xfrm>
            <a:off x="5996668" y="3429000"/>
            <a:ext cx="4487635" cy="22467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public class </a:t>
            </a:r>
            <a:r>
              <a:rPr lang="en-US" sz="1400" dirty="0" err="1"/>
              <a:t>measurementGeneric</a:t>
            </a:r>
            <a:r>
              <a:rPr lang="en-US" sz="1400" dirty="0"/>
              <a:t> &lt;T, U extends Number&gt; {</a:t>
            </a:r>
          </a:p>
          <a:p>
            <a:r>
              <a:rPr lang="en-US" sz="1400" dirty="0"/>
              <a:t>    private T type;</a:t>
            </a:r>
          </a:p>
          <a:p>
            <a:r>
              <a:rPr lang="en-US" sz="1400" dirty="0"/>
              <a:t>    private U measurement;</a:t>
            </a:r>
          </a:p>
          <a:p>
            <a:endParaRPr lang="en-US" sz="1400" dirty="0"/>
          </a:p>
          <a:p>
            <a:r>
              <a:rPr lang="en-US" sz="1400" dirty="0"/>
              <a:t>Replaced with:</a:t>
            </a:r>
          </a:p>
          <a:p>
            <a:r>
              <a:rPr lang="en-US" sz="1400" dirty="0"/>
              <a:t>public class </a:t>
            </a:r>
            <a:r>
              <a:rPr lang="en-US" sz="1400" dirty="0" err="1"/>
              <a:t>measurementGeneric</a:t>
            </a:r>
            <a:r>
              <a:rPr lang="en-US" sz="1400" dirty="0"/>
              <a:t> {</a:t>
            </a:r>
          </a:p>
          <a:p>
            <a:r>
              <a:rPr lang="en-US" sz="1400" dirty="0"/>
              <a:t>    private Object type;</a:t>
            </a:r>
          </a:p>
          <a:p>
            <a:r>
              <a:rPr lang="en-US" sz="1400" dirty="0"/>
              <a:t>    private Number measurement;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26676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4F268-ABFE-580B-F8A2-E77246F86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19AE-75E4-51B0-549C-19323E89E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14.8 Type Erasure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FDC7D-2361-6A43-FE20-E605E282B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407715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Java is a strongly typed programming language. To implement generics, the Java compiler uses a process called type erasure, which replaces the undefined type parameter with its bounded type or Object if the type parameter is unbounded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A466D-2F87-A277-E26C-54C4D5D90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AA8189-64E4-8DB6-3B61-AAF1A7A3D227}"/>
              </a:ext>
            </a:extLst>
          </p:cNvPr>
          <p:cNvSpPr txBox="1"/>
          <p:nvPr/>
        </p:nvSpPr>
        <p:spPr>
          <a:xfrm>
            <a:off x="1133475" y="3429001"/>
            <a:ext cx="5063218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 public static&lt;T extends Comparable&lt;T&gt;&gt; </a:t>
            </a:r>
            <a:r>
              <a:rPr lang="en-US" sz="1400" dirty="0" err="1"/>
              <a:t>boolean</a:t>
            </a:r>
            <a:r>
              <a:rPr lang="en-US" sz="1400" dirty="0"/>
              <a:t> </a:t>
            </a:r>
            <a:r>
              <a:rPr lang="en-US" sz="1400" dirty="0" err="1"/>
              <a:t>isAscending</a:t>
            </a:r>
            <a:r>
              <a:rPr lang="en-US" sz="1400" dirty="0"/>
              <a:t>(T[] </a:t>
            </a:r>
            <a:r>
              <a:rPr lang="en-US" sz="1400" dirty="0" err="1"/>
              <a:t>anArray</a:t>
            </a:r>
            <a:r>
              <a:rPr lang="en-US" sz="1400" dirty="0"/>
              <a:t>){</a:t>
            </a:r>
          </a:p>
          <a:p>
            <a:endParaRPr lang="en-US" sz="1400" dirty="0"/>
          </a:p>
          <a:p>
            <a:r>
              <a:rPr lang="en-US" sz="1400" dirty="0"/>
              <a:t>Replaced with:</a:t>
            </a:r>
          </a:p>
          <a:p>
            <a:r>
              <a:rPr lang="en-US" sz="1400" dirty="0"/>
              <a:t>public static </a:t>
            </a:r>
            <a:r>
              <a:rPr lang="en-US" sz="1400" dirty="0" err="1"/>
              <a:t>boolean</a:t>
            </a:r>
            <a:r>
              <a:rPr lang="en-US" sz="1400" dirty="0"/>
              <a:t> </a:t>
            </a:r>
            <a:r>
              <a:rPr lang="en-US" sz="1400" dirty="0" err="1"/>
              <a:t>isAscending</a:t>
            </a:r>
            <a:r>
              <a:rPr lang="en-US" sz="1400" dirty="0"/>
              <a:t>(Comparable[] </a:t>
            </a:r>
            <a:r>
              <a:rPr lang="en-US" sz="1400" dirty="0" err="1"/>
              <a:t>anArray</a:t>
            </a:r>
            <a:r>
              <a:rPr lang="en-US" sz="1400" dirty="0"/>
              <a:t>){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458280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E2B5A-BDF5-6B8D-0557-1507BBE1A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D9DD-FE03-1771-FE60-353B5C30A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14.8 Type Erasure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0FB73-FE25-7051-9507-786F4EEB7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407715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With type erasure, it's important to remember that method overloading requires parameter types that are distinct after erasure. Different type arguments for generic parameters do not create distinct types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CEFC4-9C4F-BA3E-CAC3-692D9EFA9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960B3E-C61A-C51A-EF61-7D65290502BF}"/>
              </a:ext>
            </a:extLst>
          </p:cNvPr>
          <p:cNvSpPr txBox="1"/>
          <p:nvPr/>
        </p:nvSpPr>
        <p:spPr>
          <a:xfrm>
            <a:off x="1133474" y="3429001"/>
            <a:ext cx="8173811" cy="22467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public static void addAnimals2(</a:t>
            </a:r>
            <a:r>
              <a:rPr lang="en-US" sz="1400" dirty="0" err="1"/>
              <a:t>ArrayList</a:t>
            </a:r>
            <a:r>
              <a:rPr lang="en-US" sz="1400" dirty="0"/>
              <a:t>&lt;</a:t>
            </a:r>
            <a:r>
              <a:rPr lang="en-US" sz="1400" dirty="0" err="1"/>
              <a:t>WildLife</a:t>
            </a:r>
            <a:r>
              <a:rPr lang="en-US" sz="1400" dirty="0"/>
              <a:t>&gt; list, Wildlife w){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list.add</a:t>
            </a:r>
            <a:r>
              <a:rPr lang="en-US" sz="1400" dirty="0"/>
              <a:t>(w);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  <a:p>
            <a:r>
              <a:rPr lang="en-US" sz="1400" dirty="0"/>
              <a:t>Will not work with the first defined: </a:t>
            </a:r>
          </a:p>
          <a:p>
            <a:r>
              <a:rPr lang="en-US" sz="1400" dirty="0"/>
              <a:t>public static void addAnimals2(</a:t>
            </a:r>
            <a:r>
              <a:rPr lang="en-US" sz="1400" dirty="0" err="1"/>
              <a:t>ArrayList</a:t>
            </a:r>
            <a:r>
              <a:rPr lang="en-US" sz="1400" dirty="0"/>
              <a:t>&lt;Animal&gt; list, Wildlife w){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list.add</a:t>
            </a:r>
            <a:r>
              <a:rPr lang="en-US" sz="1400" dirty="0"/>
              <a:t>(w);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  <a:p>
            <a:r>
              <a:rPr lang="en-US" sz="1400" dirty="0"/>
              <a:t>// after type erasure—both are erased to </a:t>
            </a:r>
            <a:r>
              <a:rPr lang="en-US" sz="1400" dirty="0" err="1"/>
              <a:t>ArrayList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536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45D94A-2E11-1A07-F482-34C78E7E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39BEE-D294-2EA5-D0F5-60C09B090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100" dirty="0">
                <a:solidFill>
                  <a:schemeClr val="tx2"/>
                </a:solidFill>
              </a:rPr>
              <a:t>Java OOP and Data Structures with Introduction to Secure Coding</a:t>
            </a:r>
            <a:br>
              <a:rPr lang="en-US" sz="3100" dirty="0">
                <a:solidFill>
                  <a:schemeClr val="tx2"/>
                </a:solidFill>
              </a:rPr>
            </a:br>
            <a:r>
              <a:rPr lang="en-US" sz="3100" dirty="0">
                <a:solidFill>
                  <a:schemeClr val="tx2"/>
                </a:solidFill>
              </a:rPr>
              <a:t>Dr. Ziping Liu</a:t>
            </a:r>
            <a:br>
              <a:rPr lang="en-US" sz="1600" dirty="0">
                <a:solidFill>
                  <a:schemeClr val="tx2"/>
                </a:solidFill>
              </a:rPr>
            </a:br>
            <a:br>
              <a:rPr lang="en-US" sz="1600" dirty="0">
                <a:solidFill>
                  <a:schemeClr val="tx2"/>
                </a:solidFill>
              </a:rPr>
            </a:b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16C7C-AFDA-B667-C485-59B533AEF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2" b="5862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50E9AA5-3AB6-7CA8-2E88-05185371D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Chapter 14 Generics </a:t>
            </a:r>
          </a:p>
        </p:txBody>
      </p:sp>
    </p:spTree>
    <p:extLst>
      <p:ext uri="{BB962C8B-B14F-4D97-AF65-F5344CB8AC3E}">
        <p14:creationId xmlns:p14="http://schemas.microsoft.com/office/powerpoint/2010/main" val="39760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66E8B-3491-5512-16C3-9FE9CA4B7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529E-9857-0E47-F3A4-85489DCC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National Park is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643F6-C546-DB03-D681-3DCCFB214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F79817-D153-0420-10B9-6CE175DAD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7" y="1599565"/>
            <a:ext cx="10515600" cy="4351338"/>
          </a:xfrm>
        </p:spPr>
        <p:txBody>
          <a:bodyPr/>
          <a:lstStyle/>
          <a:p>
            <a:r>
              <a:rPr lang="en-US" dirty="0"/>
              <a:t>Answer: Yellowstone National Park</a:t>
            </a:r>
          </a:p>
        </p:txBody>
      </p:sp>
    </p:spTree>
    <p:extLst>
      <p:ext uri="{BB962C8B-B14F-4D97-AF65-F5344CB8AC3E}">
        <p14:creationId xmlns:p14="http://schemas.microsoft.com/office/powerpoint/2010/main" val="172402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FC191F-D105-8A4A-578D-5B3F197F3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A6B14A-92E1-15D5-0859-4CF0D14C7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C526B-38F2-0A10-9DE0-F5C4856C4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100" dirty="0">
                <a:solidFill>
                  <a:schemeClr val="tx2"/>
                </a:solidFill>
              </a:rPr>
              <a:t>https://he.kendallhunt.com/product/java-oop-and-data-structures-introduction-secure-coding</a:t>
            </a:r>
            <a:br>
              <a:rPr lang="en-US" sz="1600" dirty="0">
                <a:solidFill>
                  <a:schemeClr val="tx2"/>
                </a:solidFill>
              </a:rPr>
            </a:br>
            <a:br>
              <a:rPr lang="en-US" sz="1600" dirty="0">
                <a:solidFill>
                  <a:schemeClr val="tx2"/>
                </a:solidFill>
              </a:rPr>
            </a:b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13444-0372-8378-2CD4-5DA819DC3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2" b="5862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715C489-B5E2-5428-43B1-349FE9574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97059834-0800-EFC9-8D5D-F7CA9BF31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9AB83BF-2BE4-4621-3FBA-37CD860D2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DA2168C-5D43-2BCD-63EF-A324DC2C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4B878EF-70FC-3351-24CA-EAB8E5C82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3052117-AA4F-821C-428C-6BA9B0EB9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Chapter 14 Generics </a:t>
            </a:r>
          </a:p>
        </p:txBody>
      </p:sp>
    </p:spTree>
    <p:extLst>
      <p:ext uri="{BB962C8B-B14F-4D97-AF65-F5344CB8AC3E}">
        <p14:creationId xmlns:p14="http://schemas.microsoft.com/office/powerpoint/2010/main" val="15895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BF0A-0571-3AE4-329B-7FDD247C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Outlines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F35-20A0-78B6-C0D7-3446E8B5E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57" y="5891173"/>
            <a:ext cx="10579443" cy="571580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A9A291D-AFBA-B921-9197-A2EF55DD29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5454027"/>
              </p:ext>
            </p:extLst>
          </p:nvPr>
        </p:nvGraphicFramePr>
        <p:xfrm>
          <a:off x="838200" y="1825625"/>
          <a:ext cx="10515600" cy="3609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558A932-A150-AAEB-AF28-D9156CC23D7C}"/>
              </a:ext>
            </a:extLst>
          </p:cNvPr>
          <p:cNvSpPr txBox="1"/>
          <p:nvPr/>
        </p:nvSpPr>
        <p:spPr>
          <a:xfrm>
            <a:off x="838200" y="1622855"/>
            <a:ext cx="104269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What are generics?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Simple generic class 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Generic interface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Simple generic method 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Bounded generic type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Wildcards type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Inheritance relationship for generic class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Type erasure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Case study: revisit stack implementation—generic stack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Interfaces from </a:t>
            </a:r>
            <a:r>
              <a:rPr lang="en-US" sz="2400" dirty="0" err="1"/>
              <a:t>java.util.function</a:t>
            </a:r>
            <a:r>
              <a:rPr lang="en-US" sz="2400" dirty="0"/>
              <a:t> Package and Method References (available on the supplemental website)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7311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EF1F3-FBC1-EA99-D072-BAE6AC08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E67AC-E16E-B398-6F3D-E57A5E17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14.1 What are Generics?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503D6-0F71-131F-8148-FFF9AC7A0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4077153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Java is a strongly-typed programming language - each variable must be declared with a specific data type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Object class is the superclass for all other classes, allows an Object instance to be cast to any subclass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Casting Object is not an ideal solution for designing general-purpose methods and classes</a:t>
            </a:r>
          </a:p>
          <a:p>
            <a:r>
              <a:rPr lang="en-US" b="1" dirty="0"/>
              <a:t>Generics</a:t>
            </a:r>
            <a:r>
              <a:rPr lang="en-US" dirty="0"/>
              <a:t> act like a template, enabling </a:t>
            </a:r>
            <a:r>
              <a:rPr lang="en-US" b="1" dirty="0"/>
              <a:t>type abstraction</a:t>
            </a:r>
            <a:r>
              <a:rPr lang="en-US" dirty="0"/>
              <a:t>. With generics, we can define generic classes, interfaces, and methods. In a regular method, we replace parameters with concrete values upon invocation. Similarly, in a generic class, interface, or method, generic types—referred to as </a:t>
            </a:r>
            <a:r>
              <a:rPr lang="en-US" b="1" dirty="0"/>
              <a:t>type parameters</a:t>
            </a:r>
            <a:r>
              <a:rPr lang="en-US" dirty="0"/>
              <a:t>—are defined, and when these are used, we plug in concrete types to replace the generic type.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C033C-58CF-4D11-E9CE-11BA26E73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7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5B0F-235B-351F-EAF8-09A63FEE4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E0A8F-D42C-7025-84D6-E90065877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14.2 Simple Generic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17437-D449-A041-608D-4DB5F6B7A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6946558" cy="4123617"/>
          </a:xfrm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A simple generic class can be defined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T: type parameter, representing a generic type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used to define the data type for instance/class variables, method parameters, or return types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class with this structure is called a parameterized class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static field cannot be defined with type parameter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1883A-FCCB-C84A-096E-CD0C382C9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1040DF-E52F-BE43-273E-9DF0BA94B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151" y="2166393"/>
            <a:ext cx="4648849" cy="1428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3DB65F-7010-CA62-0AED-C00336AEF957}"/>
              </a:ext>
            </a:extLst>
          </p:cNvPr>
          <p:cNvSpPr txBox="1"/>
          <p:nvPr/>
        </p:nvSpPr>
        <p:spPr>
          <a:xfrm>
            <a:off x="8040906" y="1825627"/>
            <a:ext cx="3346621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- top-level class cannot be declared as static</a:t>
            </a:r>
          </a:p>
          <a:p>
            <a:r>
              <a:rPr lang="en-US" sz="1600" dirty="0"/>
              <a:t>- the static keyword can only be applied to nested classes, and static nested class can also be generic</a:t>
            </a:r>
          </a:p>
          <a:p>
            <a:r>
              <a:rPr lang="en-US" sz="1600" dirty="0"/>
              <a:t>- static fields or static methods within a static nested generic class cannot directly use the generic type parameters of the enclosing class. This is because static members belong to the class itself, not to a specific instance with a particular type parameter</a:t>
            </a:r>
          </a:p>
        </p:txBody>
      </p:sp>
    </p:spTree>
    <p:extLst>
      <p:ext uri="{BB962C8B-B14F-4D97-AF65-F5344CB8AC3E}">
        <p14:creationId xmlns:p14="http://schemas.microsoft.com/office/powerpoint/2010/main" val="101547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1C81D-2C0F-2C3E-85B0-07B89ACE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BF6F-1198-9910-3125-4915BD2E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14.2 Simple Generic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CBE75-105D-6CD5-8FD1-C39768A73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407715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Creating an instance of a generic class with a specific data type is called a </a:t>
            </a:r>
            <a:r>
              <a:rPr lang="en-US" b="1" dirty="0"/>
              <a:t>generic type invocation</a:t>
            </a:r>
            <a:r>
              <a:rPr lang="en-US" dirty="0"/>
              <a:t>, which replaces T with a concrete class type - type argument, such as String or Integer. In generics, T cannot be replaced with a primitive data type. The syntax to invoke a generic type is as follows: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8E15C-0F45-38B9-EECD-E2F5F8128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C66C6-1319-F082-1365-570A2D297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46" y="3951889"/>
            <a:ext cx="6344535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F3732-6967-1741-E72F-50DC36E48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131CA-BAD6-C488-1A25-E348BCADB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14.3 Generic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5D095-CD55-B8F6-ADEF-ABAE8AFA7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407715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 simple generic interface can be defined using the following format: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B77C9-911C-3571-9FBD-16E6A9BA7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1AE8EC-1AA7-25A7-AFF3-2C921ECAE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037" y="2174774"/>
            <a:ext cx="4734586" cy="1038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5A0BDE-17B0-42FB-6543-ADA73525E316}"/>
              </a:ext>
            </a:extLst>
          </p:cNvPr>
          <p:cNvSpPr txBox="1"/>
          <p:nvPr/>
        </p:nvSpPr>
        <p:spPr>
          <a:xfrm>
            <a:off x="6095999" y="3416381"/>
            <a:ext cx="4734586" cy="22467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@FunctionalInterface</a:t>
            </a:r>
          </a:p>
          <a:p>
            <a:r>
              <a:rPr lang="en-US" sz="1400" dirty="0"/>
              <a:t>public interface Comparator&lt;T&gt; {</a:t>
            </a:r>
          </a:p>
          <a:p>
            <a:r>
              <a:rPr lang="en-US" sz="1400" dirty="0"/>
              <a:t>    int compare(T o1, T o2);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boolean</a:t>
            </a:r>
            <a:r>
              <a:rPr lang="en-US" sz="1400" dirty="0"/>
              <a:t> equals(Object obj);</a:t>
            </a:r>
          </a:p>
          <a:p>
            <a:r>
              <a:rPr lang="en-US" sz="1400" dirty="0"/>
              <a:t>    // static methods</a:t>
            </a:r>
          </a:p>
          <a:p>
            <a:r>
              <a:rPr lang="en-US" sz="1400" dirty="0"/>
              <a:t>    // default methods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  <a:p>
            <a:r>
              <a:rPr lang="en-US" sz="1400" dirty="0"/>
              <a:t>class </a:t>
            </a:r>
            <a:r>
              <a:rPr lang="en-US" sz="1400" dirty="0" err="1"/>
              <a:t>comparatorByArea</a:t>
            </a:r>
            <a:r>
              <a:rPr lang="en-US" sz="1400" dirty="0"/>
              <a:t> implements Comparator&lt;House&gt;{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DAF48-4285-0D1D-388B-69AEF89AF66D}"/>
              </a:ext>
            </a:extLst>
          </p:cNvPr>
          <p:cNvSpPr txBox="1"/>
          <p:nvPr/>
        </p:nvSpPr>
        <p:spPr>
          <a:xfrm>
            <a:off x="1223282" y="3412305"/>
            <a:ext cx="4487635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/>
              <a:t>public interface Comparable&lt;T&gt; {</a:t>
            </a:r>
          </a:p>
          <a:p>
            <a:r>
              <a:rPr lang="fr-FR" sz="1400" dirty="0"/>
              <a:t>    int compareTo(T o);</a:t>
            </a:r>
          </a:p>
          <a:p>
            <a:r>
              <a:rPr lang="fr-FR" sz="1400" dirty="0"/>
              <a:t>}</a:t>
            </a:r>
          </a:p>
          <a:p>
            <a:endParaRPr lang="fr-FR" sz="1400" dirty="0"/>
          </a:p>
          <a:p>
            <a:r>
              <a:rPr lang="en-US" sz="1400" dirty="0"/>
              <a:t>public class House implements Cloneable, Comparable&lt;House&gt; {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58656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6E7FA-707C-095C-A69F-81D00D05D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0AAD-A22D-54AD-A272-C6F394BB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14.4 Simple Generic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904EF-00C4-2A5A-7FFF-F6CAFE8BC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4077153"/>
          </a:xfrm>
          <a:ln>
            <a:noFill/>
          </a:ln>
        </p:spPr>
        <p:txBody>
          <a:bodyPr>
            <a:normAutofit fontScale="92500"/>
          </a:bodyPr>
          <a:lstStyle/>
          <a:p>
            <a:r>
              <a:rPr lang="en-US" dirty="0"/>
              <a:t>A simple generic method can be defined using the following format: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calling a generic method, there are two options: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one involves explicitly specifying the type argument before the method name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other resembles a normal method invocation, without specifying a type argument - </a:t>
            </a:r>
            <a:r>
              <a:rPr lang="en-US" b="1" dirty="0"/>
              <a:t>type inference</a:t>
            </a:r>
            <a:r>
              <a:rPr lang="en-US" dirty="0"/>
              <a:t>, allowing the compiler to determine the appropriate type based on the context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26DE3-5CD6-CF14-C5DE-4AB9FFF61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45185B-2A82-B9E7-97AB-749D53E75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02" y="2259126"/>
            <a:ext cx="7938430" cy="11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7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3909</TotalTime>
  <Words>1179</Words>
  <Application>Microsoft Office PowerPoint</Application>
  <PresentationFormat>Widescreen</PresentationFormat>
  <Paragraphs>200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Courier New</vt:lpstr>
      <vt:lpstr>Office Theme</vt:lpstr>
      <vt:lpstr>PowerPoint Presentation</vt:lpstr>
      <vt:lpstr>Java OOP and Data Structures with Introduction to Secure Coding Dr. Ziping Liu  </vt:lpstr>
      <vt:lpstr>https://he.kendallhunt.com/product/java-oop-and-data-structures-introduction-secure-coding  </vt:lpstr>
      <vt:lpstr>Chapter Outlines</vt:lpstr>
      <vt:lpstr>14.1 What are Generics?</vt:lpstr>
      <vt:lpstr>14.2 Simple Generic Class</vt:lpstr>
      <vt:lpstr>14.2 Simple Generic Class</vt:lpstr>
      <vt:lpstr>14.3 Generic Interface</vt:lpstr>
      <vt:lpstr>14.4 Simple Generic Method</vt:lpstr>
      <vt:lpstr>14.5 Bounded Generic Type</vt:lpstr>
      <vt:lpstr>14.5 Bounded Generic Type</vt:lpstr>
      <vt:lpstr>PowerPoint Presentation</vt:lpstr>
      <vt:lpstr>PowerPoint Presentation</vt:lpstr>
      <vt:lpstr>14.6 Wildcards Type</vt:lpstr>
      <vt:lpstr>14.6 Wildcards Type</vt:lpstr>
      <vt:lpstr>14.7 Inheritance Relationship for Generic Class</vt:lpstr>
      <vt:lpstr>14.8 Type Erasure</vt:lpstr>
      <vt:lpstr>14.8 Type Erasure</vt:lpstr>
      <vt:lpstr>14.8 Type Erasure</vt:lpstr>
      <vt:lpstr>Which National Park is 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Liu, Ziping</dc:creator>
  <cp:lastModifiedBy>Liu, Ziping</cp:lastModifiedBy>
  <cp:revision>404</cp:revision>
  <dcterms:created xsi:type="dcterms:W3CDTF">2025-01-08T14:48:28Z</dcterms:created>
  <dcterms:modified xsi:type="dcterms:W3CDTF">2025-11-11T02:27:55Z</dcterms:modified>
</cp:coreProperties>
</file>